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1" r:id="rId4"/>
    <p:sldId id="264" r:id="rId5"/>
    <p:sldId id="263" r:id="rId6"/>
    <p:sldId id="266" r:id="rId7"/>
    <p:sldId id="265" r:id="rId8"/>
    <p:sldId id="267" r:id="rId9"/>
    <p:sldId id="269" r:id="rId10"/>
    <p:sldId id="270" r:id="rId11"/>
    <p:sldId id="271" r:id="rId12"/>
    <p:sldId id="262" r:id="rId13"/>
    <p:sldId id="272" r:id="rId14"/>
    <p:sldId id="268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99CCFF"/>
    <a:srgbClr val="339933"/>
    <a:srgbClr val="006600"/>
    <a:srgbClr val="008238"/>
    <a:srgbClr val="009900"/>
    <a:srgbClr val="33CC33"/>
    <a:srgbClr val="669900"/>
    <a:srgbClr val="00CC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28" autoAdjust="0"/>
  </p:normalViewPr>
  <p:slideViewPr>
    <p:cSldViewPr snapToGrid="0">
      <p:cViewPr>
        <p:scale>
          <a:sx n="70" d="100"/>
          <a:sy n="70" d="100"/>
        </p:scale>
        <p:origin x="-6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8FDE91-9D5E-43AF-9D16-D0806E49DF00}" type="doc">
      <dgm:prSet loTypeId="urn:microsoft.com/office/officeart/2005/8/layout/cycle3" loCatId="cycl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A8D7ED22-DE2B-4DF0-B7C6-D1B625AF6EB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/>
            <a:t>Осуществление методического, аналитического сопровождени</a:t>
          </a:r>
          <a:r>
            <a:rPr lang="ru-RU" sz="1600" b="1" dirty="0" smtClean="0"/>
            <a:t>я</a:t>
          </a:r>
          <a:endParaRPr lang="ru-RU" sz="1600" b="1" dirty="0"/>
        </a:p>
      </dgm:t>
    </dgm:pt>
    <dgm:pt modelId="{3FDDE11F-31A7-4CDF-ADBA-EED80156BFB6}" type="parTrans" cxnId="{2C6506E8-47DC-4274-84A3-7ED390957E39}">
      <dgm:prSet/>
      <dgm:spPr/>
      <dgm:t>
        <a:bodyPr/>
        <a:lstStyle/>
        <a:p>
          <a:endParaRPr lang="ru-RU"/>
        </a:p>
      </dgm:t>
    </dgm:pt>
    <dgm:pt modelId="{A63E25A0-F706-4CB6-AA7B-31120A2256A0}" type="sibTrans" cxnId="{2C6506E8-47DC-4274-84A3-7ED390957E39}">
      <dgm:prSet/>
      <dgm:spPr/>
      <dgm:t>
        <a:bodyPr/>
        <a:lstStyle/>
        <a:p>
          <a:endParaRPr lang="ru-RU"/>
        </a:p>
      </dgm:t>
    </dgm:pt>
    <dgm:pt modelId="{89562892-9777-422A-8A44-25C0A3B2E899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Обеспечение развития профессионального мастерства работников сферы дополнительного образования детей Кубани </a:t>
          </a:r>
          <a:endParaRPr lang="ru-RU" b="1" dirty="0"/>
        </a:p>
      </dgm:t>
    </dgm:pt>
    <dgm:pt modelId="{491908C8-02D3-4636-89E0-A9E1DD3CD5A7}" type="parTrans" cxnId="{9774A97C-643A-413E-9C6E-6CF123C61FE2}">
      <dgm:prSet/>
      <dgm:spPr/>
      <dgm:t>
        <a:bodyPr/>
        <a:lstStyle/>
        <a:p>
          <a:endParaRPr lang="ru-RU"/>
        </a:p>
      </dgm:t>
    </dgm:pt>
    <dgm:pt modelId="{22B87F00-B35D-4208-AB00-2CF28A2DBCE8}" type="sibTrans" cxnId="{9774A97C-643A-413E-9C6E-6CF123C61FE2}">
      <dgm:prSet/>
      <dgm:spPr/>
      <dgm:t>
        <a:bodyPr/>
        <a:lstStyle/>
        <a:p>
          <a:endParaRPr lang="ru-RU"/>
        </a:p>
      </dgm:t>
    </dgm:pt>
    <dgm:pt modelId="{285C3C7F-8F78-4F3A-85E3-1AF29B9839A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Выявление и распространение лучших управленческих практик и практик реализации современных дополнительных общеобразовательных программ</a:t>
          </a:r>
          <a:endParaRPr lang="ru-RU" b="1" dirty="0">
            <a:solidFill>
              <a:schemeClr val="tx1"/>
            </a:solidFill>
          </a:endParaRPr>
        </a:p>
      </dgm:t>
    </dgm:pt>
    <dgm:pt modelId="{5D2DEB04-C658-4B60-A4F2-6D7C815ED1BE}" type="parTrans" cxnId="{0C49AC28-1291-4ADC-982E-7EFBADDC14B6}">
      <dgm:prSet/>
      <dgm:spPr/>
      <dgm:t>
        <a:bodyPr/>
        <a:lstStyle/>
        <a:p>
          <a:endParaRPr lang="ru-RU"/>
        </a:p>
      </dgm:t>
    </dgm:pt>
    <dgm:pt modelId="{AA26046B-2DBA-435D-9662-AFFB12F917BA}" type="sibTrans" cxnId="{0C49AC28-1291-4ADC-982E-7EFBADDC14B6}">
      <dgm:prSet/>
      <dgm:spPr/>
      <dgm:t>
        <a:bodyPr/>
        <a:lstStyle/>
        <a:p>
          <a:endParaRPr lang="ru-RU"/>
        </a:p>
      </dgm:t>
    </dgm:pt>
    <dgm:pt modelId="{8C89AD3A-80AF-41A9-A1F8-50C13DC44E1D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/>
            <a:t>Функционирование АИС «Навигатор» </a:t>
          </a:r>
          <a:endParaRPr lang="ru-RU" sz="1800" b="1" dirty="0"/>
        </a:p>
      </dgm:t>
    </dgm:pt>
    <dgm:pt modelId="{4CD19320-8687-4DD3-8901-116B584C604B}" type="parTrans" cxnId="{3AC58C2B-353A-4045-B3E7-4523B2C593EE}">
      <dgm:prSet/>
      <dgm:spPr/>
      <dgm:t>
        <a:bodyPr/>
        <a:lstStyle/>
        <a:p>
          <a:endParaRPr lang="ru-RU"/>
        </a:p>
      </dgm:t>
    </dgm:pt>
    <dgm:pt modelId="{D2FAA438-93DE-40F8-8C91-F063C5B49334}" type="sibTrans" cxnId="{3AC58C2B-353A-4045-B3E7-4523B2C593EE}">
      <dgm:prSet/>
      <dgm:spPr/>
      <dgm:t>
        <a:bodyPr/>
        <a:lstStyle/>
        <a:p>
          <a:endParaRPr lang="ru-RU"/>
        </a:p>
      </dgm:t>
    </dgm:pt>
    <dgm:pt modelId="{29CD4633-E33F-4A1C-B85A-986A0057F882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Внедрение и распространение системы персонифицированного финансирования дополнительного образования детей </a:t>
          </a:r>
          <a:endParaRPr lang="ru-RU" b="1" dirty="0"/>
        </a:p>
      </dgm:t>
    </dgm:pt>
    <dgm:pt modelId="{BEB43D0A-D44A-479D-8485-10C660951C1C}" type="parTrans" cxnId="{063FE2C7-1506-4149-B45D-8BFC9B1DF23D}">
      <dgm:prSet/>
      <dgm:spPr/>
      <dgm:t>
        <a:bodyPr/>
        <a:lstStyle/>
        <a:p>
          <a:endParaRPr lang="ru-RU"/>
        </a:p>
      </dgm:t>
    </dgm:pt>
    <dgm:pt modelId="{14A4E6FC-F8DD-458D-BCC3-08BF9204C9AD}" type="sibTrans" cxnId="{063FE2C7-1506-4149-B45D-8BFC9B1DF23D}">
      <dgm:prSet/>
      <dgm:spPr/>
      <dgm:t>
        <a:bodyPr/>
        <a:lstStyle/>
        <a:p>
          <a:endParaRPr lang="ru-RU"/>
        </a:p>
      </dgm:t>
    </dgm:pt>
    <dgm:pt modelId="{BAC0286E-E111-4CDD-8C14-A0A63FBBEA57}" type="pres">
      <dgm:prSet presAssocID="{6F8FDE91-9D5E-43AF-9D16-D0806E49DF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F2788E-D0D2-4748-849E-A285010DE01E}" type="pres">
      <dgm:prSet presAssocID="{6F8FDE91-9D5E-43AF-9D16-D0806E49DF00}" presName="cycle" presStyleCnt="0"/>
      <dgm:spPr/>
    </dgm:pt>
    <dgm:pt modelId="{F4A253E4-2169-4338-9056-A1B8D0FF4DAB}" type="pres">
      <dgm:prSet presAssocID="{A8D7ED22-DE2B-4DF0-B7C6-D1B625AF6EB5}" presName="nodeFirstNode" presStyleLbl="node1" presStyleIdx="0" presStyleCnt="5" custScaleX="147850" custScaleY="89590" custRadScaleRad="91773" custRadScaleInc="-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66F6E-DF63-43D7-99FD-1D27AF3E30FB}" type="pres">
      <dgm:prSet presAssocID="{A63E25A0-F706-4CB6-AA7B-31120A2256A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BC441A4-C64C-4664-B1B8-481271C9C777}" type="pres">
      <dgm:prSet presAssocID="{89562892-9777-422A-8A44-25C0A3B2E899}" presName="nodeFollowingNodes" presStyleLbl="node1" presStyleIdx="1" presStyleCnt="5" custScaleX="140180" custScaleY="123298" custRadScaleRad="98288" custRadScaleInc="4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4DB5C7-F79C-498D-A81B-162B35FDD23B}" type="pres">
      <dgm:prSet presAssocID="{285C3C7F-8F78-4F3A-85E3-1AF29B9839A4}" presName="nodeFollowingNodes" presStyleLbl="node1" presStyleIdx="2" presStyleCnt="5" custScaleX="140141" custScaleY="124216" custRadScaleRad="104030" custRadScaleInc="-29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81D35-1B3B-46A0-B2F7-0425644C8F71}" type="pres">
      <dgm:prSet presAssocID="{8C89AD3A-80AF-41A9-A1F8-50C13DC44E1D}" presName="nodeFollowingNodes" presStyleLbl="node1" presStyleIdx="3" presStyleCnt="5" custScaleX="129026" custScaleY="123486" custRadScaleRad="107593" custRadScaleInc="27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86E51-2F6D-42AA-86B6-1D741CC780A1}" type="pres">
      <dgm:prSet presAssocID="{29CD4633-E33F-4A1C-B85A-986A0057F882}" presName="nodeFollowingNodes" presStyleLbl="node1" presStyleIdx="4" presStyleCnt="5" custScaleX="136290" custScaleY="120804" custRadScaleRad="100262" custRadScaleInc="-6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58C2B-353A-4045-B3E7-4523B2C593EE}" srcId="{6F8FDE91-9D5E-43AF-9D16-D0806E49DF00}" destId="{8C89AD3A-80AF-41A9-A1F8-50C13DC44E1D}" srcOrd="3" destOrd="0" parTransId="{4CD19320-8687-4DD3-8901-116B584C604B}" sibTransId="{D2FAA438-93DE-40F8-8C91-F063C5B49334}"/>
    <dgm:cxn modelId="{9774A97C-643A-413E-9C6E-6CF123C61FE2}" srcId="{6F8FDE91-9D5E-43AF-9D16-D0806E49DF00}" destId="{89562892-9777-422A-8A44-25C0A3B2E899}" srcOrd="1" destOrd="0" parTransId="{491908C8-02D3-4636-89E0-A9E1DD3CD5A7}" sibTransId="{22B87F00-B35D-4208-AB00-2CF28A2DBCE8}"/>
    <dgm:cxn modelId="{063FE2C7-1506-4149-B45D-8BFC9B1DF23D}" srcId="{6F8FDE91-9D5E-43AF-9D16-D0806E49DF00}" destId="{29CD4633-E33F-4A1C-B85A-986A0057F882}" srcOrd="4" destOrd="0" parTransId="{BEB43D0A-D44A-479D-8485-10C660951C1C}" sibTransId="{14A4E6FC-F8DD-458D-BCC3-08BF9204C9AD}"/>
    <dgm:cxn modelId="{2C6506E8-47DC-4274-84A3-7ED390957E39}" srcId="{6F8FDE91-9D5E-43AF-9D16-D0806E49DF00}" destId="{A8D7ED22-DE2B-4DF0-B7C6-D1B625AF6EB5}" srcOrd="0" destOrd="0" parTransId="{3FDDE11F-31A7-4CDF-ADBA-EED80156BFB6}" sibTransId="{A63E25A0-F706-4CB6-AA7B-31120A2256A0}"/>
    <dgm:cxn modelId="{B18956EA-3FA2-4F34-B2BD-D98900CE2E6D}" type="presOf" srcId="{29CD4633-E33F-4A1C-B85A-986A0057F882}" destId="{71386E51-2F6D-42AA-86B6-1D741CC780A1}" srcOrd="0" destOrd="0" presId="urn:microsoft.com/office/officeart/2005/8/layout/cycle3"/>
    <dgm:cxn modelId="{1DE12798-91A4-4FD3-99EC-3C23C136F21B}" type="presOf" srcId="{285C3C7F-8F78-4F3A-85E3-1AF29B9839A4}" destId="{AB4DB5C7-F79C-498D-A81B-162B35FDD23B}" srcOrd="0" destOrd="0" presId="urn:microsoft.com/office/officeart/2005/8/layout/cycle3"/>
    <dgm:cxn modelId="{0E5A0A1D-EC7B-49C8-B529-9EBD9DE7AC2B}" type="presOf" srcId="{89562892-9777-422A-8A44-25C0A3B2E899}" destId="{EBC441A4-C64C-4664-B1B8-481271C9C777}" srcOrd="0" destOrd="0" presId="urn:microsoft.com/office/officeart/2005/8/layout/cycle3"/>
    <dgm:cxn modelId="{BC013525-A402-48AB-8EB7-DA353A8ED9F8}" type="presOf" srcId="{8C89AD3A-80AF-41A9-A1F8-50C13DC44E1D}" destId="{28981D35-1B3B-46A0-B2F7-0425644C8F71}" srcOrd="0" destOrd="0" presId="urn:microsoft.com/office/officeart/2005/8/layout/cycle3"/>
    <dgm:cxn modelId="{FFE26FD0-7110-4ACE-A00C-1211AE0DC54E}" type="presOf" srcId="{A8D7ED22-DE2B-4DF0-B7C6-D1B625AF6EB5}" destId="{F4A253E4-2169-4338-9056-A1B8D0FF4DAB}" srcOrd="0" destOrd="0" presId="urn:microsoft.com/office/officeart/2005/8/layout/cycle3"/>
    <dgm:cxn modelId="{8A23EAA6-4CD9-4A02-AF57-BFA11C3574BE}" type="presOf" srcId="{6F8FDE91-9D5E-43AF-9D16-D0806E49DF00}" destId="{BAC0286E-E111-4CDD-8C14-A0A63FBBEA57}" srcOrd="0" destOrd="0" presId="urn:microsoft.com/office/officeart/2005/8/layout/cycle3"/>
    <dgm:cxn modelId="{152F0ED0-2A09-4E5E-B15E-BF3E38E7F3E9}" type="presOf" srcId="{A63E25A0-F706-4CB6-AA7B-31120A2256A0}" destId="{5F966F6E-DF63-43D7-99FD-1D27AF3E30FB}" srcOrd="0" destOrd="0" presId="urn:microsoft.com/office/officeart/2005/8/layout/cycle3"/>
    <dgm:cxn modelId="{0C49AC28-1291-4ADC-982E-7EFBADDC14B6}" srcId="{6F8FDE91-9D5E-43AF-9D16-D0806E49DF00}" destId="{285C3C7F-8F78-4F3A-85E3-1AF29B9839A4}" srcOrd="2" destOrd="0" parTransId="{5D2DEB04-C658-4B60-A4F2-6D7C815ED1BE}" sibTransId="{AA26046B-2DBA-435D-9662-AFFB12F917BA}"/>
    <dgm:cxn modelId="{F44CA23D-E6A0-4482-A282-7CC9E9CC9F28}" type="presParOf" srcId="{BAC0286E-E111-4CDD-8C14-A0A63FBBEA57}" destId="{BDF2788E-D0D2-4748-849E-A285010DE01E}" srcOrd="0" destOrd="0" presId="urn:microsoft.com/office/officeart/2005/8/layout/cycle3"/>
    <dgm:cxn modelId="{B417E7A3-C1C8-446F-B7E9-30161901D9BD}" type="presParOf" srcId="{BDF2788E-D0D2-4748-849E-A285010DE01E}" destId="{F4A253E4-2169-4338-9056-A1B8D0FF4DAB}" srcOrd="0" destOrd="0" presId="urn:microsoft.com/office/officeart/2005/8/layout/cycle3"/>
    <dgm:cxn modelId="{0436B303-8D78-483C-8A37-093D0A7EFF7A}" type="presParOf" srcId="{BDF2788E-D0D2-4748-849E-A285010DE01E}" destId="{5F966F6E-DF63-43D7-99FD-1D27AF3E30FB}" srcOrd="1" destOrd="0" presId="urn:microsoft.com/office/officeart/2005/8/layout/cycle3"/>
    <dgm:cxn modelId="{865F0B17-BB0F-4410-9872-E89911D44852}" type="presParOf" srcId="{BDF2788E-D0D2-4748-849E-A285010DE01E}" destId="{EBC441A4-C64C-4664-B1B8-481271C9C777}" srcOrd="2" destOrd="0" presId="urn:microsoft.com/office/officeart/2005/8/layout/cycle3"/>
    <dgm:cxn modelId="{9B3D390B-1947-4FCC-AFD2-576096C23A0A}" type="presParOf" srcId="{BDF2788E-D0D2-4748-849E-A285010DE01E}" destId="{AB4DB5C7-F79C-498D-A81B-162B35FDD23B}" srcOrd="3" destOrd="0" presId="urn:microsoft.com/office/officeart/2005/8/layout/cycle3"/>
    <dgm:cxn modelId="{BB9E6E49-72B8-4F4D-B3C7-6E0A07AA8EAE}" type="presParOf" srcId="{BDF2788E-D0D2-4748-849E-A285010DE01E}" destId="{28981D35-1B3B-46A0-B2F7-0425644C8F71}" srcOrd="4" destOrd="0" presId="urn:microsoft.com/office/officeart/2005/8/layout/cycle3"/>
    <dgm:cxn modelId="{90C43021-18FC-4E6E-8879-651D8AFCB239}" type="presParOf" srcId="{BDF2788E-D0D2-4748-849E-A285010DE01E}" destId="{71386E51-2F6D-42AA-86B6-1D741CC780A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66F6E-DF63-43D7-99FD-1D27AF3E30FB}">
      <dsp:nvSpPr>
        <dsp:cNvPr id="0" name=""/>
        <dsp:cNvSpPr/>
      </dsp:nvSpPr>
      <dsp:spPr>
        <a:xfrm>
          <a:off x="1477345" y="-493101"/>
          <a:ext cx="5380404" cy="5380404"/>
        </a:xfrm>
        <a:prstGeom prst="circularArrow">
          <a:avLst>
            <a:gd name="adj1" fmla="val 5544"/>
            <a:gd name="adj2" fmla="val 330680"/>
            <a:gd name="adj3" fmla="val 12506912"/>
            <a:gd name="adj4" fmla="val 18216218"/>
            <a:gd name="adj5" fmla="val 575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253E4-2169-4338-9056-A1B8D0FF4DAB}">
      <dsp:nvSpPr>
        <dsp:cNvPr id="0" name=""/>
        <dsp:cNvSpPr/>
      </dsp:nvSpPr>
      <dsp:spPr>
        <a:xfrm>
          <a:off x="2298725" y="147175"/>
          <a:ext cx="3737644" cy="1132416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Осуществление методического, аналитического сопровождени</a:t>
          </a:r>
          <a:r>
            <a:rPr lang="ru-RU" sz="1600" b="1" kern="1200" dirty="0" smtClean="0"/>
            <a:t>я</a:t>
          </a:r>
          <a:endParaRPr lang="ru-RU" sz="1600" b="1" kern="1200" dirty="0"/>
        </a:p>
      </dsp:txBody>
      <dsp:txXfrm>
        <a:off x="2354005" y="202455"/>
        <a:ext cx="3627084" cy="1021856"/>
      </dsp:txXfrm>
    </dsp:sp>
    <dsp:sp modelId="{EBC441A4-C64C-4664-B1B8-481271C9C777}">
      <dsp:nvSpPr>
        <dsp:cNvPr id="0" name=""/>
        <dsp:cNvSpPr/>
      </dsp:nvSpPr>
      <dsp:spPr>
        <a:xfrm>
          <a:off x="4580153" y="1441125"/>
          <a:ext cx="3543747" cy="1558485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Обеспечение развития профессионального мастерства работников сферы дополнительного образования детей Кубани </a:t>
          </a:r>
          <a:endParaRPr lang="ru-RU" sz="1700" b="1" kern="1200" dirty="0"/>
        </a:p>
      </dsp:txBody>
      <dsp:txXfrm>
        <a:off x="4656232" y="1517204"/>
        <a:ext cx="3391589" cy="1406327"/>
      </dsp:txXfrm>
    </dsp:sp>
    <dsp:sp modelId="{AB4DB5C7-F79C-498D-A81B-162B35FDD23B}">
      <dsp:nvSpPr>
        <dsp:cNvPr id="0" name=""/>
        <dsp:cNvSpPr/>
      </dsp:nvSpPr>
      <dsp:spPr>
        <a:xfrm>
          <a:off x="4328846" y="3448704"/>
          <a:ext cx="3542761" cy="1570088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Выявление и распространение лучших управленческих практик и практик реализации современных дополнительных общеобразовательных программ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4405491" y="3525349"/>
        <a:ext cx="3389471" cy="1416798"/>
      </dsp:txXfrm>
    </dsp:sp>
    <dsp:sp modelId="{28981D35-1B3B-46A0-B2F7-0425644C8F71}">
      <dsp:nvSpPr>
        <dsp:cNvPr id="0" name=""/>
        <dsp:cNvSpPr/>
      </dsp:nvSpPr>
      <dsp:spPr>
        <a:xfrm>
          <a:off x="593448" y="3547922"/>
          <a:ext cx="3261774" cy="1560861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Функционирование АИС «Навигатор» </a:t>
          </a:r>
          <a:endParaRPr lang="ru-RU" sz="1800" b="1" kern="1200" dirty="0"/>
        </a:p>
      </dsp:txBody>
      <dsp:txXfrm>
        <a:off x="669643" y="3624117"/>
        <a:ext cx="3109384" cy="1408471"/>
      </dsp:txXfrm>
    </dsp:sp>
    <dsp:sp modelId="{71386E51-2F6D-42AA-86B6-1D741CC780A1}">
      <dsp:nvSpPr>
        <dsp:cNvPr id="0" name=""/>
        <dsp:cNvSpPr/>
      </dsp:nvSpPr>
      <dsp:spPr>
        <a:xfrm>
          <a:off x="225665" y="1488433"/>
          <a:ext cx="3445408" cy="1526961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Внедрение и распространение системы персонифицированного финансирования дополнительного образования детей </a:t>
          </a:r>
          <a:endParaRPr lang="ru-RU" sz="1700" b="1" kern="1200" dirty="0"/>
        </a:p>
      </dsp:txBody>
      <dsp:txXfrm>
        <a:off x="300205" y="1562973"/>
        <a:ext cx="3296328" cy="1377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3AE41-0C9D-4AD7-BE2C-988E714FA9C8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AC40-90BB-4E38-9356-39FFAD106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04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AC40-90BB-4E38-9356-39FFAD106497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17.06.2021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2.jpe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" y="95350"/>
            <a:ext cx="12175722" cy="68456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545910" y="2834444"/>
            <a:ext cx="96915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Зонального опорного центра 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en-US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полугодие  2021 года</a:t>
            </a:r>
          </a:p>
          <a:p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Целевой модели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развития региональной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системы дополнительного образования детей Краснодарского края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Н.И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. Сипягина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5405358" y="123041"/>
            <a:ext cx="1906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0513" y="1138357"/>
            <a:ext cx="3428507" cy="5170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Сетевая программа «Школа </a:t>
            </a:r>
            <a:r>
              <a:rPr lang="ru-RU" sz="1200" b="1" dirty="0">
                <a:latin typeface="Times New Roman"/>
                <a:ea typeface="Calibri"/>
                <a:cs typeface="Times New Roman"/>
              </a:rPr>
              <a:t>вожатых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»            МБУ ДО ДТДМ город Новорос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сийск</a:t>
            </a:r>
            <a:endParaRPr lang="ru-RU" sz="1000" dirty="0"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6859" y="1165823"/>
            <a:ext cx="5226431" cy="6851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Calibri"/>
              </a:rPr>
              <a:t>Проект  «Сетевое сообщество туристов Северского района» </a:t>
            </a:r>
          </a:p>
          <a:p>
            <a:pPr marL="171450" indent="-17145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Calibri"/>
              </a:rPr>
              <a:t>Образовательный проект «Нескучные уроки»</a:t>
            </a:r>
          </a:p>
          <a:p>
            <a:pPr marL="171450" indent="-17145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Calibri"/>
              </a:rPr>
              <a:t>«Шкода безопасности» </a:t>
            </a: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2" y="1886790"/>
            <a:ext cx="2620493" cy="1707617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9" descr="C:\Users\52\Desktop\ДВОРЕЦ\ФОТО, ВИДЕО\Фото Школа вожатых\2019-2020\IMAG09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54" y="1694055"/>
            <a:ext cx="2497671" cy="1412374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52\Desktop\Северский\BB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1920939"/>
            <a:ext cx="2707575" cy="18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52\Desktop\Северский\EE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74" y="2290311"/>
            <a:ext cx="2448354" cy="16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52\Desktop\Северский\CC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9" y="4199769"/>
            <a:ext cx="2964577" cy="19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42905" y="3912923"/>
            <a:ext cx="7112229" cy="9305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ctr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Цифровой образовательный проект «Казачий круг» Северский район</a:t>
            </a:r>
          </a:p>
          <a:p>
            <a:pPr algn="ctr">
              <a:spcAft>
                <a:spcPts val="1000"/>
              </a:spcAft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Реализация программы «Казачок»</a:t>
            </a:r>
          </a:p>
          <a:p>
            <a:pPr marL="171450" indent="-171450" algn="ctr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Образовательный проект с СОШ  в рамках казачьего воспитания </a:t>
            </a:r>
            <a:r>
              <a:rPr lang="ru-RU" sz="1200" b="1" dirty="0" err="1" smtClean="0">
                <a:latin typeface="Times New Roman"/>
                <a:ea typeface="Calibri"/>
                <a:cs typeface="Times New Roman"/>
              </a:rPr>
              <a:t>Абинского</a:t>
            </a: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 района</a:t>
            </a:r>
            <a:endParaRPr lang="ru-RU" sz="1000" b="1" dirty="0">
              <a:ea typeface="Calibri"/>
              <a:cs typeface="Times New Roman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0093" y="4843434"/>
            <a:ext cx="2431322" cy="185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0" cstate="print"/>
          <a:srcRect r="14784"/>
          <a:stretch>
            <a:fillRect/>
          </a:stretch>
        </p:blipFill>
        <p:spPr bwMode="auto">
          <a:xfrm>
            <a:off x="4593886" y="4843434"/>
            <a:ext cx="2342942" cy="179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2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5405358" y="123041"/>
            <a:ext cx="1906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0512" y="1222388"/>
            <a:ext cx="4524001" cy="1561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Интегративная модель туристско-краеведческой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естественнонаучной направленности</a:t>
            </a: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«Социальное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и сотрудничество – доступное дополнительное образование детей сельских школ»</a:t>
            </a:r>
          </a:p>
          <a:p>
            <a:pPr lvl="0" algn="ctr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МОЦ город Новороссийск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ru-RU" sz="1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6858" y="1210461"/>
            <a:ext cx="5226431" cy="9989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ctr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1400" b="1" dirty="0">
                <a:latin typeface="Times New Roman"/>
                <a:ea typeface="Times New Roman"/>
              </a:rPr>
              <a:t> </a:t>
            </a:r>
            <a:r>
              <a:rPr lang="ru-RU" sz="1400" b="1" dirty="0" smtClean="0">
                <a:latin typeface="Times New Roman"/>
                <a:ea typeface="Times New Roman"/>
              </a:rPr>
              <a:t>МОЦ Северский район  Модель </a:t>
            </a:r>
            <a:r>
              <a:rPr lang="ru-RU" sz="1400" b="1" dirty="0">
                <a:latin typeface="Times New Roman"/>
                <a:ea typeface="Times New Roman"/>
              </a:rPr>
              <a:t>доступного дополнительного образования «Пространство развития» для детей, проживающих в отдаленных сельских поселениях. </a:t>
            </a:r>
            <a:endParaRPr lang="ru-RU" sz="1400" b="1" dirty="0" smtClean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21904" r="5884" b="10489"/>
          <a:stretch/>
        </p:blipFill>
        <p:spPr bwMode="auto">
          <a:xfrm>
            <a:off x="446020" y="3094484"/>
            <a:ext cx="5150759" cy="293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N:\всё всё\Мероприятия 2018-2019\фестиваль учебно опытных участков\P_20181024_103959.jpg"/>
          <p:cNvPicPr>
            <a:picLocks noChangeAspect="1" noChangeArrowheads="1"/>
          </p:cNvPicPr>
          <p:nvPr/>
        </p:nvPicPr>
        <p:blipFill>
          <a:blip r:embed="rId5" cstate="print"/>
          <a:srcRect l="5664" t="7986" r="2343"/>
          <a:stretch>
            <a:fillRect/>
          </a:stretch>
        </p:blipFill>
        <p:spPr bwMode="auto">
          <a:xfrm>
            <a:off x="5672748" y="2209389"/>
            <a:ext cx="2770621" cy="155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52\Desktop\Северский\A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89" y="3273505"/>
            <a:ext cx="3815000" cy="25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4627004" y="123041"/>
            <a:ext cx="3463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И  ПУТИ 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3890" y="1352638"/>
            <a:ext cx="565884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prstClr val="black"/>
                </a:solidFill>
              </a:rPr>
              <a:t>Дефицит </a:t>
            </a:r>
            <a:r>
              <a:rPr lang="ru-RU" sz="2000" b="1" dirty="0">
                <a:solidFill>
                  <a:prstClr val="black"/>
                </a:solidFill>
              </a:rPr>
              <a:t>педагогических кадров актуальных направлений ДОД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lang="ru-RU" sz="2000" b="1" dirty="0">
              <a:solidFill>
                <a:prstClr val="black"/>
              </a:solidFill>
            </a:endParaRP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</a:rPr>
              <a:t>Отсутствие ставок методистов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54484" y="2601310"/>
            <a:ext cx="655253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С 2022 года на базе Социально-педагогического колледжа города Новороссийска планируется подготовка педагогических кадров по социально-гуманитарной и </a:t>
            </a:r>
            <a:r>
              <a:rPr lang="ru-RU" sz="2000" b="1" dirty="0" err="1" smtClean="0">
                <a:solidFill>
                  <a:prstClr val="black"/>
                </a:solidFill>
              </a:rPr>
              <a:t>естственнонаучной</a:t>
            </a:r>
            <a:r>
              <a:rPr lang="ru-RU" sz="2000" b="1" dirty="0" smtClean="0">
                <a:solidFill>
                  <a:prstClr val="black"/>
                </a:solidFill>
              </a:rPr>
              <a:t> направленности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2622040">
            <a:off x="6460155" y="1174424"/>
            <a:ext cx="1992545" cy="10220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4348" y="4053797"/>
            <a:ext cx="655253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Введение ставок МЕТОДИСТА: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Северский район – 1 (</a:t>
            </a:r>
            <a:r>
              <a:rPr lang="ru-RU" sz="2000" b="1" dirty="0" err="1" smtClean="0">
                <a:solidFill>
                  <a:prstClr val="black"/>
                </a:solidFill>
              </a:rPr>
              <a:t>зам.дир</a:t>
            </a:r>
            <a:r>
              <a:rPr lang="ru-RU" sz="2000" b="1" dirty="0" smtClean="0">
                <a:solidFill>
                  <a:prstClr val="black"/>
                </a:solidFill>
              </a:rPr>
              <a:t>. </a:t>
            </a:r>
            <a:r>
              <a:rPr lang="ru-RU" sz="2000" b="1" dirty="0">
                <a:solidFill>
                  <a:prstClr val="black"/>
                </a:solidFill>
              </a:rPr>
              <a:t>п</a:t>
            </a:r>
            <a:r>
              <a:rPr lang="ru-RU" sz="2000" b="1" dirty="0" smtClean="0">
                <a:solidFill>
                  <a:prstClr val="black"/>
                </a:solidFill>
              </a:rPr>
              <a:t>о работе МОЦ)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Город Новороссийск ДТДМ – 1  (методист).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80158" y="5237901"/>
            <a:ext cx="655253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Конкурсы профессионального мастерства, стажировка педагогов,  наставничество.</a:t>
            </a:r>
          </a:p>
        </p:txBody>
      </p:sp>
    </p:spTree>
    <p:extLst>
      <p:ext uri="{BB962C8B-B14F-4D97-AF65-F5344CB8AC3E}">
        <p14:creationId xmlns:p14="http://schemas.microsoft.com/office/powerpoint/2010/main" val="1075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5405358" y="123041"/>
            <a:ext cx="1906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7152" y="1163452"/>
            <a:ext cx="565884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Times New Roman"/>
                <a:ea typeface="Times New Roman"/>
              </a:rPr>
              <a:t>Победитель  </a:t>
            </a:r>
            <a:r>
              <a:rPr lang="ru-RU" sz="1600" b="1" dirty="0">
                <a:latin typeface="Times New Roman"/>
                <a:ea typeface="Times New Roman"/>
              </a:rPr>
              <a:t>Всероссийского конкурса «Арктур» в номинации </a:t>
            </a:r>
            <a:r>
              <a:rPr lang="ru-RU" sz="1600" b="1" dirty="0" smtClean="0">
                <a:latin typeface="Times New Roman"/>
                <a:ea typeface="Times New Roman"/>
              </a:rPr>
              <a:t>«</a:t>
            </a:r>
            <a:r>
              <a:rPr lang="ru-RU" sz="1600" b="1" dirty="0">
                <a:latin typeface="Times New Roman"/>
                <a:ea typeface="Times New Roman"/>
              </a:rPr>
              <a:t>Лучшая программа развития учреждения дополнительного образования»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93667" y="1163452"/>
            <a:ext cx="565884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Times New Roman"/>
                <a:ea typeface="Times New Roman"/>
              </a:rPr>
              <a:t>Лауреат Всероссийского конкурса «500 лучших образовательных организаций страны» в номинации «Лучшая организация в ДОД»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Times New Roman"/>
                <a:ea typeface="Times New Roman"/>
              </a:rPr>
              <a:t>В номинации « Лидер в организации сетевого взаимодействия и развития сетевого партнерства»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7170" name="Picture 2" descr="C:\Users\52\Desktop\Северский\IMG-20210617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7" y="2419351"/>
            <a:ext cx="5289317" cy="325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52\Desktop\IMG-20210617-WA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72" y="2877889"/>
            <a:ext cx="2081438" cy="30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52\Desktop\IMG-20210617-WA00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/>
          <a:stretch/>
        </p:blipFill>
        <p:spPr bwMode="auto">
          <a:xfrm>
            <a:off x="9285890" y="2896238"/>
            <a:ext cx="2133779" cy="30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4627004" y="123041"/>
            <a:ext cx="3463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И  ПУТИ 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8824" y="1479729"/>
            <a:ext cx="6096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prstClr val="black"/>
                </a:solidFill>
              </a:rPr>
              <a:t>Цифровизация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  <a:endParaRPr lang="ru-RU" sz="20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</a:rPr>
              <a:t>Проведение </a:t>
            </a:r>
            <a:r>
              <a:rPr lang="ru-RU" sz="2000" b="1" dirty="0" smtClean="0">
                <a:solidFill>
                  <a:prstClr val="black"/>
                </a:solidFill>
              </a:rPr>
              <a:t>капитального и текущего ремонта.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" name="Выгнутая вверх стрелка 1"/>
          <p:cNvSpPr/>
          <p:nvPr/>
        </p:nvSpPr>
        <p:spPr>
          <a:xfrm rot="1704829">
            <a:off x="6849418" y="1401007"/>
            <a:ext cx="1912725" cy="10544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69118" y="2737436"/>
            <a:ext cx="650399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Город Новороссийск открытие «</a:t>
            </a:r>
            <a:r>
              <a:rPr lang="ru-RU" sz="2000" b="1" dirty="0" err="1" smtClean="0">
                <a:solidFill>
                  <a:prstClr val="black"/>
                </a:solidFill>
              </a:rPr>
              <a:t>Кванториума</a:t>
            </a:r>
            <a:r>
              <a:rPr lang="ru-RU" sz="2000" b="1" dirty="0" smtClean="0">
                <a:solidFill>
                  <a:prstClr val="black"/>
                </a:solidFill>
              </a:rPr>
              <a:t>» 800 чел.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79173" y="3504691"/>
            <a:ext cx="650399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Город Новороссийск открытие «</a:t>
            </a:r>
            <a:r>
              <a:rPr lang="en-US" sz="2000" b="1" dirty="0" smtClean="0">
                <a:solidFill>
                  <a:prstClr val="black"/>
                </a:solidFill>
              </a:rPr>
              <a:t>ITI – GUB</a:t>
            </a:r>
            <a:r>
              <a:rPr lang="ru-RU" sz="2000" b="1" dirty="0" smtClean="0">
                <a:solidFill>
                  <a:prstClr val="black"/>
                </a:solidFill>
              </a:rPr>
              <a:t>» 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8194" name="Picture 2" descr="https://im0-tub-ru.yandex.net/i?id=782e107af13fc9d16336be7c3a52eb42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16" y="1557759"/>
            <a:ext cx="2612134" cy="194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ovorab.ru/wp-content/uploads/2020/10/kvantorium-alik_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114" y="4207271"/>
            <a:ext cx="2888805" cy="192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novorab.ru/wp-content/uploads/2020/11/kla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2" y="4119579"/>
            <a:ext cx="3365792" cy="19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vao.mos.ru/%D1%88%D0%BA%D0%BE%D0%BB%D0%B0_mos.ru_%D0%95%D0%B2%D0%B3%D0%B5%D0%BD%D0%B8%D0%B9%20%D0%A1%D0%B0%D0%BC%D0%B0%D1%80%D0%B8%D0%BD_pyls_shkola1100samarinss(9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67" y="4266211"/>
            <a:ext cx="3615813" cy="18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8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2060"/>
                </a:solidFill>
              </a:rPr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8"/>
            <a:ext cx="5826447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1411055" y="1885"/>
            <a:ext cx="989488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tabLst>
                <a:tab pos="358775" algn="l"/>
              </a:tabLst>
            </a:pPr>
            <a:r>
              <a:rPr lang="ru-RU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</a:t>
            </a:r>
            <a:r>
              <a:rPr lang="ru-RU" sz="1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опорный центр Черноморской западной </a:t>
            </a:r>
            <a:r>
              <a:rPr lang="ru-RU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зоны включает </a:t>
            </a:r>
            <a:r>
              <a:rPr lang="ru-RU" sz="1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себя из 7 </a:t>
            </a:r>
            <a:r>
              <a:rPr lang="ru-RU" sz="17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 </a:t>
            </a:r>
            <a:endParaRPr lang="ru-RU" sz="1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8" t="13081" r="28787" b="65426"/>
          <a:stretch/>
        </p:blipFill>
        <p:spPr>
          <a:xfrm>
            <a:off x="124553" y="1030646"/>
            <a:ext cx="6099228" cy="10707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14050" r="22324" b="64328"/>
          <a:stretch/>
        </p:blipFill>
        <p:spPr bwMode="auto">
          <a:xfrm>
            <a:off x="638753" y="2172680"/>
            <a:ext cx="7933038" cy="131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38680" r="30900" b="53549"/>
          <a:stretch/>
        </p:blipFill>
        <p:spPr bwMode="auto">
          <a:xfrm>
            <a:off x="124552" y="3595179"/>
            <a:ext cx="7940135" cy="5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21349" r="4497" b="45881"/>
          <a:stretch/>
        </p:blipFill>
        <p:spPr bwMode="auto">
          <a:xfrm>
            <a:off x="6562739" y="3674998"/>
            <a:ext cx="5676844" cy="127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6243" r="20211" b="57516"/>
          <a:stretch/>
        </p:blipFill>
        <p:spPr bwMode="auto">
          <a:xfrm>
            <a:off x="0" y="4313489"/>
            <a:ext cx="6905053" cy="16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2921" r="25167" b="68667"/>
          <a:stretch/>
        </p:blipFill>
        <p:spPr bwMode="auto">
          <a:xfrm>
            <a:off x="4912690" y="5422690"/>
            <a:ext cx="7135660" cy="11106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22834" r="10161" b="44005"/>
          <a:stretch/>
        </p:blipFill>
        <p:spPr bwMode="auto">
          <a:xfrm>
            <a:off x="6358500" y="1436554"/>
            <a:ext cx="5689851" cy="132974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494" r="15312" b="13011"/>
          <a:stretch/>
        </p:blipFill>
        <p:spPr bwMode="auto">
          <a:xfrm>
            <a:off x="-554180" y="1073594"/>
            <a:ext cx="2967524" cy="15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2417806" y="1885"/>
            <a:ext cx="7881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ЗОЦ </a:t>
            </a: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Черноморской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56980664"/>
              </p:ext>
            </p:extLst>
          </p:nvPr>
        </p:nvGraphicFramePr>
        <p:xfrm>
          <a:off x="1863837" y="1099219"/>
          <a:ext cx="840477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 descr="https://st2.depositphotos.com/3159197/10060/i/950/depositphotos_100606934-stock-photo-3d-white-people-with-book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1840" r="16570"/>
          <a:stretch/>
        </p:blipFill>
        <p:spPr bwMode="auto">
          <a:xfrm>
            <a:off x="10169302" y="1193322"/>
            <a:ext cx="1545881" cy="1994806"/>
          </a:xfrm>
          <a:prstGeom prst="rect">
            <a:avLst/>
          </a:prstGeom>
          <a:solidFill>
            <a:srgbClr val="008238"/>
          </a:solidFill>
        </p:spPr>
      </p:pic>
      <p:pic>
        <p:nvPicPr>
          <p:cNvPr id="3076" name="Picture 4" descr="https://peritius.files.wordpress.com/2013/11/endorsement_doubl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470" y="4407561"/>
            <a:ext cx="2635970" cy="1976978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27" y="981771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62" y="2359685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43" y="4214766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54" y="2190725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yt3.ggpht.com/a/AATXAJxGuov9Lon52wZkDaWm8R4KQM-SlsBZGA5EIA=s900-c-k-c0xffffffff-no-rj-m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40" y="4273967"/>
            <a:ext cx="574546" cy="574546"/>
          </a:xfrm>
          <a:prstGeom prst="rect">
            <a:avLst/>
          </a:prstGeom>
          <a:noFill/>
          <a:ln w="952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91" name="Picture 19" descr="https://st.depositphotos.com/1000649/1489/i/950/depositphotos_14893563-stock-photo-set-of-book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194" y="4214766"/>
            <a:ext cx="2287019" cy="17398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1625798" y="1885"/>
            <a:ext cx="94654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мероприятия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ЗОЦ </a:t>
            </a: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Черноморской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7975" y="1023582"/>
            <a:ext cx="2053088" cy="5319370"/>
          </a:xfrm>
          <a:prstGeom prst="rightArrow">
            <a:avLst>
              <a:gd name="adj1" fmla="val 61562"/>
              <a:gd name="adj2" fmla="val 473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Цель -</a:t>
            </a:r>
            <a:r>
              <a:rPr lang="ru-RU" sz="1600" b="1" dirty="0" smtClean="0">
                <a:solidFill>
                  <a:prstClr val="black"/>
                </a:solidFill>
              </a:rPr>
              <a:t>мониторинг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9717" y="1253964"/>
            <a:ext cx="3207224" cy="24293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МОЦ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мо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Темрюкский район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Тема: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</a:rPr>
              <a:t>Выполнение основных показателей  в рамках реализации Целевых показателей  ДООД.</a:t>
            </a:r>
          </a:p>
          <a:p>
            <a:pPr algn="ctr"/>
            <a:r>
              <a:rPr lang="ru-RU" sz="1600" i="1" dirty="0">
                <a:latin typeface="Times New Roman"/>
                <a:ea typeface="Calibri"/>
              </a:rPr>
              <a:t>26 марта 2021 года</a:t>
            </a:r>
            <a:endParaRPr lang="ru-RU" sz="16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E:\Темрюк совещание\Фотографии Темрюк\DSC_0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95" y="2987231"/>
            <a:ext cx="3575054" cy="238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Темрюк совещание\Фотографии Темрюк\DSC_08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39" y="1283090"/>
            <a:ext cx="3462029" cy="240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Темрюк совещание\Фотографии Темрюк\DSC_0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57093"/>
            <a:ext cx="3121025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Темрюк совещание\Фотографии Темрюк\DSC_08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941" y="3597000"/>
            <a:ext cx="2579574" cy="19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1625798" y="1885"/>
            <a:ext cx="94654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мероприятия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ЗОЦ </a:t>
            </a: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Черноморской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307975" y="1023582"/>
            <a:ext cx="2053088" cy="5319370"/>
          </a:xfrm>
          <a:prstGeom prst="rightArrow">
            <a:avLst>
              <a:gd name="adj1" fmla="val 61562"/>
              <a:gd name="adj2" fmla="val 473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Цель -</a:t>
            </a:r>
            <a:r>
              <a:rPr lang="ru-RU" sz="1600" b="1" dirty="0" smtClean="0"/>
              <a:t>мониторинг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1188" y="1023582"/>
            <a:ext cx="3475753" cy="24293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ru-RU" sz="1400" dirty="0" smtClean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endParaRPr lang="ru-RU" sz="1400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Calibri"/>
              </a:rPr>
              <a:t>16 </a:t>
            </a:r>
            <a:r>
              <a:rPr lang="ru-RU" sz="1600" dirty="0">
                <a:latin typeface="Times New Roman"/>
                <a:ea typeface="Calibri"/>
              </a:rPr>
              <a:t>апреля  2021 года в г. Абинске проведено выездное  совещание </a:t>
            </a:r>
            <a:r>
              <a:rPr lang="ru-RU" sz="1600" dirty="0" smtClean="0">
                <a:latin typeface="Times New Roman"/>
                <a:ea typeface="Calibri"/>
              </a:rPr>
              <a:t>на </a:t>
            </a:r>
            <a:r>
              <a:rPr lang="ru-RU" sz="1600" dirty="0">
                <a:latin typeface="Times New Roman"/>
                <a:ea typeface="Calibri"/>
              </a:rPr>
              <a:t>тему: «</a:t>
            </a:r>
            <a:r>
              <a:rPr lang="ru-RU" sz="1600" b="1" dirty="0">
                <a:latin typeface="Times New Roman"/>
                <a:ea typeface="Calibri"/>
              </a:rPr>
              <a:t>Роль муниципального опорного центра в организационно-методическом сопровождении дополнительного образования в муниципальном образовании </a:t>
            </a:r>
            <a:r>
              <a:rPr lang="ru-RU" sz="1600" b="1" dirty="0" err="1">
                <a:latin typeface="Times New Roman"/>
                <a:ea typeface="Calibri"/>
              </a:rPr>
              <a:t>Абинский</a:t>
            </a:r>
            <a:r>
              <a:rPr lang="ru-RU" sz="1600" b="1" dirty="0">
                <a:latin typeface="Times New Roman"/>
                <a:ea typeface="Calibri"/>
              </a:rPr>
              <a:t> район»</a:t>
            </a:r>
            <a:endParaRPr lang="ru-RU" sz="1600" dirty="0" smtClean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1400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28" name="Picture 4" descr="E:\совещание Абинск 16.04.21г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8" y="3317098"/>
            <a:ext cx="3310265" cy="21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совещание Абинск 16.04.21г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02" y="1124215"/>
            <a:ext cx="3412070" cy="255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овещание Абинск 16.04.21г\IMG_20210416_1129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274" y="3359328"/>
            <a:ext cx="3288395" cy="24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совещание Абинск 16.04.21г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26" y="4209236"/>
            <a:ext cx="2731948" cy="20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1625798" y="1885"/>
            <a:ext cx="94654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мероприятия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ЗОЦ </a:t>
            </a:r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Черноморской </a:t>
            </a:r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7975" y="1023582"/>
            <a:ext cx="2053088" cy="5319370"/>
          </a:xfrm>
          <a:prstGeom prst="rightArrow">
            <a:avLst>
              <a:gd name="adj1" fmla="val 61562"/>
              <a:gd name="adj2" fmla="val 473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Цель -</a:t>
            </a:r>
            <a:r>
              <a:rPr lang="ru-RU" sz="1600" b="1" dirty="0" smtClean="0">
                <a:solidFill>
                  <a:prstClr val="black"/>
                </a:solidFill>
              </a:rPr>
              <a:t>мониторинг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4819" y="1148368"/>
            <a:ext cx="3693685" cy="25401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endParaRPr lang="ru-RU" sz="14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endParaRPr lang="ru-RU" sz="14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2 апреля 2021 г. проведение совещания с руководителями МОЦ ДО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</a:rPr>
              <a:t>Черноморской западной зоны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 по вопросам внедрения Целевой модели в муниципальных образованиях.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076" name="Picture 4" descr="C:\Users\52\Desktop\ДВОРЕЦ\ЗОЦ ; МОЦ\ЗОЦ и МОЦ\ФОТО ВИДЕО ЗОЦ и МОЦ\ЗОЦ 02.04.2021 ФОТО\IMG_20210402_1206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2"/>
          <a:stretch/>
        </p:blipFill>
        <p:spPr bwMode="auto">
          <a:xfrm>
            <a:off x="7571546" y="1148368"/>
            <a:ext cx="3925340" cy="223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52\Desktop\ДВОРЕЦ\ЗОЦ ; МОЦ\ЗОЦ и МОЦ\ФОТО ВИДЕО ЗОЦ и МОЦ\ЗОЦ 02.04.2021 ФОТО\IMG_20210402_1210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5"/>
          <a:stretch/>
        </p:blipFill>
        <p:spPr bwMode="auto">
          <a:xfrm>
            <a:off x="3166869" y="3381059"/>
            <a:ext cx="4141369" cy="25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52\Desktop\ДВОРЕЦ\ЗОЦ ; МОЦ\ЗОЦ и МОЦ\ФОТО ВИДЕО ЗОЦ и МОЦ\ЗОЦ 02.04.2021 ФОТО\IMG-20210402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41" y="3994714"/>
            <a:ext cx="3496370" cy="165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6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8515" y="11904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1915882" y="1885"/>
            <a:ext cx="88852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19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358775" algn="l"/>
              </a:tabLst>
            </a:pPr>
            <a:r>
              <a:rPr lang="ru-RU" sz="1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Онлайн-совещания и консультации  ЗОЦ  </a:t>
            </a:r>
            <a:r>
              <a:rPr lang="ru-RU" sz="19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Черноморской </a:t>
            </a:r>
            <a:r>
              <a:rPr lang="ru-RU" sz="1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западной зоны</a:t>
            </a:r>
          </a:p>
        </p:txBody>
      </p:sp>
      <p:sp>
        <p:nvSpPr>
          <p:cNvPr id="6" name="AutoShape 8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AutoShape 10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AutoShape 12" descr="https://mir-s3-cdn-cf.behance.net/projects/max_808/11e04631509607.Y3JvcCwxMDI0LDgwMCwwLDEwM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7975" y="1023582"/>
            <a:ext cx="2053088" cy="5319370"/>
          </a:xfrm>
          <a:prstGeom prst="rightArrow">
            <a:avLst>
              <a:gd name="adj1" fmla="val 61562"/>
              <a:gd name="adj2" fmla="val 473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Цель -</a:t>
            </a:r>
            <a:r>
              <a:rPr lang="ru-RU" sz="1600" b="1" dirty="0" smtClean="0">
                <a:solidFill>
                  <a:prstClr val="black"/>
                </a:solidFill>
              </a:rPr>
              <a:t>мониторинг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2315" y="994657"/>
            <a:ext cx="3693685" cy="23353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endParaRPr lang="ru-RU" sz="1400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 algn="ctr"/>
            <a:endParaRPr lang="ru-RU" sz="1600" dirty="0" smtClean="0">
              <a:latin typeface="Times New Roman"/>
              <a:ea typeface="Calibri"/>
            </a:endParaRPr>
          </a:p>
          <a:p>
            <a:pPr algn="ctr"/>
            <a:endParaRPr lang="ru-RU" sz="1600" dirty="0">
              <a:latin typeface="Times New Roman"/>
              <a:ea typeface="Calibri"/>
            </a:endParaRPr>
          </a:p>
          <a:p>
            <a:pPr algn="ctr"/>
            <a:r>
              <a:rPr lang="ru-RU" sz="1600" dirty="0" smtClean="0">
                <a:latin typeface="Times New Roman"/>
                <a:ea typeface="Calibri"/>
              </a:rPr>
              <a:t>10 </a:t>
            </a:r>
            <a:r>
              <a:rPr lang="ru-RU" sz="1600" dirty="0">
                <a:latin typeface="Times New Roman"/>
                <a:ea typeface="Calibri"/>
              </a:rPr>
              <a:t>февраля 2021 года проведено совещание Черноморской западной зоны Краснодарского </a:t>
            </a:r>
            <a:r>
              <a:rPr lang="ru-RU" sz="1600" dirty="0" smtClean="0">
                <a:latin typeface="Times New Roman"/>
                <a:ea typeface="Calibri"/>
              </a:rPr>
              <a:t>края </a:t>
            </a:r>
            <a:r>
              <a:rPr lang="ru-RU" sz="1600" dirty="0" err="1" smtClean="0">
                <a:latin typeface="Times New Roman"/>
                <a:ea typeface="Calibri"/>
              </a:rPr>
              <a:t>мо</a:t>
            </a:r>
            <a:r>
              <a:rPr lang="ru-RU" sz="1600" dirty="0" smtClean="0">
                <a:latin typeface="Times New Roman"/>
                <a:ea typeface="Calibri"/>
              </a:rPr>
              <a:t> </a:t>
            </a:r>
            <a:r>
              <a:rPr lang="ru-RU" sz="1600" dirty="0">
                <a:latin typeface="Times New Roman"/>
                <a:ea typeface="Calibri"/>
              </a:rPr>
              <a:t>Новороссийск на тему: </a:t>
            </a:r>
            <a:r>
              <a:rPr lang="ru-RU" sz="1600" dirty="0" smtClean="0">
                <a:latin typeface="Times New Roman"/>
                <a:ea typeface="Calibri"/>
              </a:rPr>
              <a:t>«</a:t>
            </a:r>
            <a:r>
              <a:rPr lang="ru-RU" sz="1600" b="1" dirty="0" smtClean="0">
                <a:latin typeface="Times New Roman"/>
                <a:ea typeface="Calibri"/>
              </a:rPr>
              <a:t>Стратегические </a:t>
            </a:r>
            <a:r>
              <a:rPr lang="ru-RU" sz="1600" b="1" dirty="0">
                <a:latin typeface="Times New Roman"/>
                <a:ea typeface="Calibri"/>
              </a:rPr>
              <a:t>ориентиры развития системы дополнительного образования в соответствии с обновлением нормативной базы РФ в дополнительном образовании</a:t>
            </a:r>
            <a:r>
              <a:rPr lang="ru-RU" sz="1600" b="1" dirty="0" smtClean="0">
                <a:latin typeface="Times New Roman"/>
                <a:ea typeface="Calibri"/>
              </a:rPr>
              <a:t>»</a:t>
            </a:r>
            <a:r>
              <a:rPr lang="ru-RU" sz="1600" dirty="0" smtClean="0">
                <a:latin typeface="Times New Roman"/>
                <a:ea typeface="Calibri"/>
              </a:rPr>
              <a:t>.</a:t>
            </a:r>
          </a:p>
          <a:p>
            <a:pPr algn="ctr"/>
            <a:endParaRPr lang="ru-RU" sz="1400" dirty="0">
              <a:latin typeface="Times New Roman"/>
              <a:ea typeface="Calibri"/>
            </a:endParaRPr>
          </a:p>
          <a:p>
            <a:pPr algn="ctr"/>
            <a:r>
              <a:rPr lang="ru-RU" sz="1400" dirty="0" smtClean="0">
                <a:latin typeface="Times New Roman"/>
                <a:ea typeface="Calibri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C:\Users\52\Desktop\ДВОРЕЦ\ЗОЦ ; МОЦ\ЗОЦ и МОЦ\ФОТО ВИДЕО ЗОЦ и МОЦ\Видеоконференция 10.02.2021\DSC_0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02" y="1204890"/>
            <a:ext cx="4212739" cy="28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52\Desktop\ДВОРЕЦ\ЗОЦ ; МОЦ\ЗОЦ и МОЦ\ФОТО ВИДЕО ЗОЦ и МОЦ\Видеоконференция 10.02.2021\DSC_01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r="11250"/>
          <a:stretch/>
        </p:blipFill>
        <p:spPr bwMode="auto">
          <a:xfrm>
            <a:off x="8056111" y="4068739"/>
            <a:ext cx="2943554" cy="21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52\Desktop\ДВОРЕЦ\ЗОЦ ; МОЦ\ЗОЦ и МОЦ\ФОТО ВИДЕО ЗОЦ и МОЦ\Видео консультация ZOOM\15.03.2021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63" y="3683267"/>
            <a:ext cx="2785587" cy="20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52\Desktop\ДВОРЕЦ\ЗОЦ ; МОЦ\ЗОЦ и МОЦ\ФОТО ВИДЕО ЗОЦ и МОЦ\Видео консультация ZOOM\IMG_20210118_1404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6" y="3683267"/>
            <a:ext cx="1900971" cy="25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4627004" y="123041"/>
            <a:ext cx="3463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И  ПУТИ 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7851" y="1442829"/>
            <a:ext cx="5226431" cy="25237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</a:rPr>
              <a:t>Охват детей в системе ДОП </a:t>
            </a:r>
            <a:r>
              <a:rPr lang="ru-RU" sz="2000" b="1" dirty="0" smtClean="0">
                <a:solidFill>
                  <a:prstClr val="black"/>
                </a:solidFill>
              </a:rPr>
              <a:t> - 75%.</a:t>
            </a:r>
          </a:p>
          <a:p>
            <a:pPr lvl="0"/>
            <a:endParaRPr lang="ru-RU" sz="2000" b="1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</a:rPr>
              <a:t>Низкий охват детей приоритетными направлениями: техническая и естественнонаучная.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prstClr val="black"/>
                </a:solidFill>
              </a:rPr>
              <a:t>Не конкурентно способные программы.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 rot="2082797">
            <a:off x="5948750" y="990782"/>
            <a:ext cx="1513235" cy="7615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62738" y="2017257"/>
            <a:ext cx="5226431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</a:rPr>
              <a:t>Обеспечение сетевого взаимодействия между УДО и иными организациями. 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Государственно-частное партнерство.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88753" y="3195911"/>
            <a:ext cx="52264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</a:rPr>
              <a:t>Создание новых мест и условий для доступного дополнительного образования.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9569" y="4165408"/>
            <a:ext cx="522643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</a:rPr>
              <a:t>Разработка программ (</a:t>
            </a:r>
            <a:r>
              <a:rPr lang="ru-RU" b="1" dirty="0" err="1" smtClean="0">
                <a:solidFill>
                  <a:prstClr val="black"/>
                </a:solidFill>
              </a:rPr>
              <a:t>интенсивов</a:t>
            </a:r>
            <a:r>
              <a:rPr lang="ru-RU" b="1" dirty="0" smtClean="0">
                <a:solidFill>
                  <a:prstClr val="black"/>
                </a:solidFill>
              </a:rPr>
              <a:t>, краткосрочных, </a:t>
            </a:r>
            <a:r>
              <a:rPr lang="ru-RU" b="1" dirty="0" err="1" smtClean="0">
                <a:solidFill>
                  <a:prstClr val="black"/>
                </a:solidFill>
              </a:rPr>
              <a:t>разноуровневых</a:t>
            </a:r>
            <a:r>
              <a:rPr lang="ru-RU" b="1" dirty="0" smtClean="0">
                <a:solidFill>
                  <a:prstClr val="black"/>
                </a:solidFill>
              </a:rPr>
              <a:t>).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</a:rPr>
              <a:t>Клубов выходного дня, походов выходного дня.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8504" y="4165408"/>
            <a:ext cx="5226431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</a:rPr>
              <a:t>Организация мероприятий по предпрофессиональной деятельности.</a:t>
            </a:r>
          </a:p>
          <a:p>
            <a:pPr marL="285750" lvl="0" indent="-28575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prstClr val="black"/>
                </a:solidFill>
              </a:rPr>
              <a:t>Фестивали, конкурсы.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prstClr val="white">
                      <a:lumMod val="85000"/>
                    </a:prst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01579" y="52703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22757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07851" y="222442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8E117DB-B917-4607-9243-320B7CA93744}"/>
              </a:ext>
            </a:extLst>
          </p:cNvPr>
          <p:cNvSpPr/>
          <p:nvPr/>
        </p:nvSpPr>
        <p:spPr>
          <a:xfrm>
            <a:off x="5405358" y="123041"/>
            <a:ext cx="1906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358775" algn="l"/>
              </a:tabLst>
            </a:pPr>
            <a:endParaRPr lang="ru-RU" sz="20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4735" y="1672500"/>
            <a:ext cx="5226431" cy="10041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Таким </a:t>
            </a:r>
            <a:r>
              <a:rPr lang="ru-RU" sz="14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образом, сетевое взаимодействие «Центра творчества» и «</a:t>
            </a:r>
            <a:r>
              <a:rPr lang="ru-RU" sz="1400" b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Геленджикского</a:t>
            </a:r>
            <a:r>
              <a:rPr lang="ru-RU" sz="1400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общества греков» даёт эффект создания качественного образовательного и культурного ресурса</a:t>
            </a:r>
            <a:r>
              <a:rPr lang="ru-RU" sz="1400" b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b="1" dirty="0">
              <a:ea typeface="Times New Roman"/>
              <a:cs typeface="Times New Roman"/>
            </a:endParaRPr>
          </a:p>
        </p:txBody>
      </p:sp>
      <p:pic>
        <p:nvPicPr>
          <p:cNvPr id="15" name="Picture 2" descr="D:\моё\мастер класс\Контрастики.jpg">
            <a:extLst>
              <a:ext uri="{FF2B5EF4-FFF2-40B4-BE49-F238E27FC236}">
                <a16:creationId xmlns="" xmlns:a16="http://schemas.microsoft.com/office/drawing/2014/main" id="{A59AEE1F-DF1C-4552-A41D-0E31B07E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2" y="3013856"/>
            <a:ext cx="4662525" cy="262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6147040" y="1271241"/>
            <a:ext cx="5226431" cy="10661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ctr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/>
                <a:ea typeface="Times New Roman"/>
              </a:rPr>
              <a:t>Образовательный проект </a:t>
            </a:r>
            <a:r>
              <a:rPr lang="ru-RU" sz="1400" b="1" dirty="0">
                <a:latin typeface="Times New Roman"/>
                <a:ea typeface="Times New Roman"/>
              </a:rPr>
              <a:t>«Школа Аграрий» </a:t>
            </a:r>
            <a:r>
              <a:rPr lang="ru-RU" sz="1400" b="1" dirty="0" smtClean="0"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latin typeface="Times New Roman"/>
                <a:ea typeface="Times New Roman"/>
              </a:rPr>
              <a:t>г-к. Геленджик</a:t>
            </a:r>
          </a:p>
          <a:p>
            <a:pPr marL="171450" lvl="0" indent="-17145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/>
                <a:ea typeface="Calibri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Агротехнический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практикум»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Крымского района современные сетевые проекты, направленные на  повышение качества </a:t>
            </a:r>
            <a:r>
              <a:rPr lang="ru-RU" sz="14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предпрофильной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Calibri"/>
              </a:rPr>
              <a:t> подготовки</a:t>
            </a:r>
          </a:p>
        </p:txBody>
      </p:sp>
      <p:pic>
        <p:nvPicPr>
          <p:cNvPr id="18" name="Рисунок 17" descr="C:\Users\CRTDU-ZVUK\Desktop\IMG-20210617-WA003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49" y="2604802"/>
            <a:ext cx="2958027" cy="20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b="9630"/>
          <a:stretch/>
        </p:blipFill>
        <p:spPr bwMode="auto">
          <a:xfrm>
            <a:off x="8426679" y="3013856"/>
            <a:ext cx="3428979" cy="201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39" y="4562685"/>
            <a:ext cx="2597336" cy="188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223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772</Words>
  <Application>Microsoft Office PowerPoint</Application>
  <PresentationFormat>Произвольный</PresentationFormat>
  <Paragraphs>147</Paragraphs>
  <Slides>15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52</cp:lastModifiedBy>
  <cp:revision>49</cp:revision>
  <dcterms:created xsi:type="dcterms:W3CDTF">2021-01-18T13:17:41Z</dcterms:created>
  <dcterms:modified xsi:type="dcterms:W3CDTF">2021-06-17T15:36:31Z</dcterms:modified>
</cp:coreProperties>
</file>